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795" r:id="rId3"/>
    <p:sldId id="865" r:id="rId4"/>
    <p:sldId id="861" r:id="rId5"/>
    <p:sldId id="873" r:id="rId6"/>
    <p:sldId id="879" r:id="rId7"/>
    <p:sldId id="885" r:id="rId8"/>
    <p:sldId id="881" r:id="rId9"/>
    <p:sldId id="883" r:id="rId10"/>
    <p:sldId id="884" r:id="rId11"/>
    <p:sldId id="880" r:id="rId12"/>
    <p:sldId id="874" r:id="rId13"/>
    <p:sldId id="867" r:id="rId14"/>
    <p:sldId id="868" r:id="rId15"/>
    <p:sldId id="871" r:id="rId16"/>
    <p:sldId id="878" r:id="rId17"/>
    <p:sldId id="88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7"/>
    <p:restoredTop sz="94765"/>
  </p:normalViewPr>
  <p:slideViewPr>
    <p:cSldViewPr snapToGrid="0">
      <p:cViewPr varScale="1">
        <p:scale>
          <a:sx n="119" d="100"/>
          <a:sy n="119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1B5A-599C-4F0A-BF14-73D5D723CD28}" type="datetimeFigureOut">
              <a:rPr lang="en-ZA" smtClean="0"/>
              <a:t>2021/11/05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56406-E7A6-4797-9F6B-5AC566F43FE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006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56406-E7A6-4797-9F6B-5AC566F43FE9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1901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64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4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17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21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24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4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7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92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433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A504-9AA0-4CA3-9C97-F81B1FD3ACDB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8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" y="1729047"/>
            <a:ext cx="8130886" cy="949642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33333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" y="2678689"/>
            <a:ext cx="8130886" cy="712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3391593"/>
            <a:ext cx="2057400" cy="3651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08107C6-B3CA-46EB-B1AE-09C56618D12C}" type="datetimeFigureOut">
              <a:rPr lang="en-ZA" smtClean="0"/>
              <a:pPr/>
              <a:t>2021/11/05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47706" y="3413646"/>
            <a:ext cx="3086100" cy="365125"/>
          </a:xfrm>
        </p:spPr>
        <p:txBody>
          <a:bodyPr/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509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of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39" y="149629"/>
            <a:ext cx="6994121" cy="8166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639" y="1363288"/>
            <a:ext cx="8673292" cy="5245330"/>
          </a:xfrm>
        </p:spPr>
        <p:txBody>
          <a:bodyPr>
            <a:normAutofit/>
          </a:bodyPr>
          <a:lstStyle>
            <a:lvl1pPr indent="-360000">
              <a:lnSpc>
                <a:spcPct val="11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1pPr>
            <a:lvl2pPr indent="-360000">
              <a:lnSpc>
                <a:spcPct val="11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indent="-360000">
              <a:lnSpc>
                <a:spcPct val="11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3pPr>
            <a:lvl4pPr indent="-360000">
              <a:lnSpc>
                <a:spcPct val="11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4pPr>
            <a:lvl5pPr indent="-360000">
              <a:lnSpc>
                <a:spcPct val="11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9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4" y="116379"/>
            <a:ext cx="6897487" cy="832412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84" y="1388225"/>
            <a:ext cx="8693035" cy="4721630"/>
          </a:xfrm>
        </p:spPr>
        <p:txBody>
          <a:bodyPr/>
          <a:lstStyle>
            <a:lvl1pPr indent="-360000">
              <a:lnSpc>
                <a:spcPct val="110000"/>
              </a:lnSpc>
              <a:spcBef>
                <a:spcPts val="500"/>
              </a:spcBef>
              <a:defRPr/>
            </a:lvl1pPr>
            <a:lvl2pPr indent="-360000">
              <a:lnSpc>
                <a:spcPct val="110000"/>
              </a:lnSpc>
              <a:spcBef>
                <a:spcPts val="500"/>
              </a:spcBef>
              <a:defRPr/>
            </a:lvl2pPr>
            <a:lvl3pPr indent="-360000">
              <a:lnSpc>
                <a:spcPct val="110000"/>
              </a:lnSpc>
              <a:spcBef>
                <a:spcPts val="500"/>
              </a:spcBef>
              <a:defRPr/>
            </a:lvl3pPr>
            <a:lvl4pPr indent="-360000">
              <a:lnSpc>
                <a:spcPct val="110000"/>
              </a:lnSpc>
              <a:spcBef>
                <a:spcPts val="500"/>
              </a:spcBef>
              <a:defRPr/>
            </a:lvl4pPr>
            <a:lvl5pPr indent="-360000">
              <a:lnSpc>
                <a:spcPct val="11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8085" y="6222061"/>
            <a:ext cx="20574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A1C8C412-42FC-40A7-B0CF-E2926BC46BA5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965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90EA-920F-F54D-9624-9476D76E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2B74C-17A5-3B46-B5BA-ADD32DF2F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C80A9-DCC4-E64C-8CB9-C498425A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2994-D503-AE4D-8B28-927686326B1B}" type="datetimeFigureOut">
              <a:rPr lang="en-MU" smtClean="0"/>
              <a:t>11/5/21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9ED78-449E-8247-8693-BE9074BA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C782-0509-9141-8896-1FD4D90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553-87E5-1D43-83CC-ABE29D72922F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195792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3BEEA-A0A7-2E4A-A95D-8585FE11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2994-D503-AE4D-8B28-927686326B1B}" type="datetimeFigureOut">
              <a:rPr lang="en-MU" smtClean="0"/>
              <a:t>11/5/21</a:t>
            </a:fld>
            <a:endParaRPr lang="en-M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1DE06-DCBE-5D4B-BA22-7E124CC4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977E0-2791-C84C-96C4-746542E2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553-87E5-1D43-83CC-ABE29D72922F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7105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808107C6-B3CA-46EB-B1AE-09C56618D12C}" type="datetimeFigureOut">
              <a:rPr lang="en-ZA" smtClean="0"/>
              <a:pPr/>
              <a:t>2021/11/05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A1C8C412-42FC-40A7-B0CF-E2926BC46BA5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03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bioinf.shenwei.me/seqki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o5tmy8" TargetMode="External"/><Relationship Id="rId5" Type="http://schemas.openxmlformats.org/officeDocument/2006/relationships/hyperlink" Target="https://clades.nextstrain.org/" TargetMode="External"/><Relationship Id="rId4" Type="http://schemas.openxmlformats.org/officeDocument/2006/relationships/hyperlink" Target="https://ormbunkar.se/aliview/download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tif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ncbi.nlm.nih.gov/sars-cov-2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CA00-F135-4E87-B2D2-CE12C790A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557" y="1879278"/>
            <a:ext cx="8130886" cy="949642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Bioinformatics of SARS-CoV-2 – Quality Control (QC) of sequences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A2994-200E-4F28-A3E0-9779C759C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69" y="3072548"/>
            <a:ext cx="8130886" cy="712904"/>
          </a:xfrm>
        </p:spPr>
        <p:txBody>
          <a:bodyPr>
            <a:noAutofit/>
          </a:bodyPr>
          <a:lstStyle/>
          <a:p>
            <a:pPr algn="ctr"/>
            <a:r>
              <a:rPr lang="en-Z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San James, </a:t>
            </a:r>
            <a:r>
              <a:rPr lang="en-ZA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Houriiyah</a:t>
            </a:r>
            <a:r>
              <a:rPr lang="en-Z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ZA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Tegally</a:t>
            </a:r>
            <a:r>
              <a:rPr lang="en-Z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Centre for Epidemic Response and Innovation (CERI), STIAS Conference Venue, Stellenbosch University, South Africa.</a:t>
            </a:r>
          </a:p>
          <a:p>
            <a:pPr algn="ctr"/>
            <a:endParaRPr lang="en-ZA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13E79D-6699-5C4F-AC0E-65C099750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81" y="459213"/>
            <a:ext cx="1221262" cy="1221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930D-57D6-AF4B-BDDE-2E3F93570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E8DC3-9A9E-F342-8073-59ED72E375DD}"/>
              </a:ext>
            </a:extLst>
          </p:cNvPr>
          <p:cNvSpPr txBox="1"/>
          <p:nvPr/>
        </p:nvSpPr>
        <p:spPr>
          <a:xfrm>
            <a:off x="2174487" y="1159105"/>
            <a:ext cx="527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b="1" dirty="0"/>
              <a:t>Difference between unaligned and aligned sequences</a:t>
            </a:r>
          </a:p>
        </p:txBody>
      </p:sp>
      <p:pic>
        <p:nvPicPr>
          <p:cNvPr id="9220" name="Picture 4" descr="DECIPHER - Alignment">
            <a:extLst>
              <a:ext uri="{FF2B5EF4-FFF2-40B4-BE49-F238E27FC236}">
                <a16:creationId xmlns:a16="http://schemas.microsoft.com/office/drawing/2014/main" id="{406E5528-8A75-664A-ABDC-43B1DD71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0" y="2105255"/>
            <a:ext cx="5749073" cy="22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10. SEQUENCE ALIGNMENT">
            <a:extLst>
              <a:ext uri="{FF2B5EF4-FFF2-40B4-BE49-F238E27FC236}">
                <a16:creationId xmlns:a16="http://schemas.microsoft.com/office/drawing/2014/main" id="{F2775266-2013-0B44-AA41-F1041FE3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5" y="4590431"/>
            <a:ext cx="4305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ultiple Sequence Alignment">
            <a:extLst>
              <a:ext uri="{FF2B5EF4-FFF2-40B4-BE49-F238E27FC236}">
                <a16:creationId xmlns:a16="http://schemas.microsoft.com/office/drawing/2014/main" id="{8585CEE9-F86B-7643-9FAB-229840253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254"/>
          <a:stretch/>
        </p:blipFill>
        <p:spPr bwMode="auto">
          <a:xfrm>
            <a:off x="4476395" y="5167249"/>
            <a:ext cx="4559300" cy="92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890254-7B73-144C-AC00-C4D9ABB7A2D5}"/>
              </a:ext>
            </a:extLst>
          </p:cNvPr>
          <p:cNvSpPr/>
          <p:nvPr/>
        </p:nvSpPr>
        <p:spPr>
          <a:xfrm>
            <a:off x="972837" y="5740969"/>
            <a:ext cx="599485" cy="202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0ECA6-6225-F049-B4C4-7CCA70CD54B6}"/>
              </a:ext>
            </a:extLst>
          </p:cNvPr>
          <p:cNvSpPr/>
          <p:nvPr/>
        </p:nvSpPr>
        <p:spPr>
          <a:xfrm>
            <a:off x="7671003" y="5639653"/>
            <a:ext cx="718580" cy="214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0044B-1BAC-BB4A-8305-54747E3728A9}"/>
              </a:ext>
            </a:extLst>
          </p:cNvPr>
          <p:cNvSpPr/>
          <p:nvPr/>
        </p:nvSpPr>
        <p:spPr>
          <a:xfrm>
            <a:off x="1384799" y="1447514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Sequence alignment is a way of </a:t>
            </a:r>
            <a:r>
              <a:rPr lang="en-GB" sz="1400" u="sng" dirty="0"/>
              <a:t>arranging the sequences </a:t>
            </a:r>
            <a:r>
              <a:rPr lang="en-GB" sz="1400" dirty="0"/>
              <a:t>of DNA, RNA, or protein to identify regions of similarity and infer evolutionary relationships between the sequences.</a:t>
            </a:r>
            <a:endParaRPr lang="en-MU" sz="1400" dirty="0"/>
          </a:p>
        </p:txBody>
      </p:sp>
    </p:spTree>
    <p:extLst>
      <p:ext uri="{BB962C8B-B14F-4D97-AF65-F5344CB8AC3E}">
        <p14:creationId xmlns:p14="http://schemas.microsoft.com/office/powerpoint/2010/main" val="281825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E917A2-F236-5344-952F-3C39CFA38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3"/>
          <a:stretch/>
        </p:blipFill>
        <p:spPr bwMode="auto">
          <a:xfrm>
            <a:off x="426340" y="1265029"/>
            <a:ext cx="3080105" cy="10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E7872-7886-E741-8E26-C776E0F14BCE}"/>
              </a:ext>
            </a:extLst>
          </p:cNvPr>
          <p:cNvSpPr txBox="1"/>
          <p:nvPr/>
        </p:nvSpPr>
        <p:spPr>
          <a:xfrm>
            <a:off x="3507285" y="1412728"/>
            <a:ext cx="556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dirty="0"/>
              <a:t>Alignment viewer which allows you to visualize your sequences against one another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513F0-3050-C641-AE3D-00B7503080DF}"/>
              </a:ext>
            </a:extLst>
          </p:cNvPr>
          <p:cNvSpPr txBox="1"/>
          <p:nvPr/>
        </p:nvSpPr>
        <p:spPr>
          <a:xfrm>
            <a:off x="5556" y="1135370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4000" b="1" dirty="0">
                <a:solidFill>
                  <a:schemeClr val="accent2"/>
                </a:solidFill>
              </a:rPr>
              <a:t>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313BF-725B-FF49-AA2E-18D69D5EF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056"/>
            <a:ext cx="9144000" cy="2101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B8C87-AADA-0A41-8805-7351CD06D6E5}"/>
              </a:ext>
            </a:extLst>
          </p:cNvPr>
          <p:cNvSpPr txBox="1"/>
          <p:nvPr/>
        </p:nvSpPr>
        <p:spPr>
          <a:xfrm>
            <a:off x="-27153" y="2330165"/>
            <a:ext cx="8314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600" dirty="0"/>
              <a:t>Best to view aligned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600" dirty="0"/>
              <a:t>Your sequences can be easily aligned and downloaded with nextclade (nextclade.aligned.fasta)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600" dirty="0"/>
              <a:t>The sequences that you visualize on AliView can be manually editted with the keyboard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0C55E7-915D-D44D-9C5C-9D14ECD8F6EF}"/>
              </a:ext>
            </a:extLst>
          </p:cNvPr>
          <p:cNvCxnSpPr/>
          <p:nvPr/>
        </p:nvCxnSpPr>
        <p:spPr>
          <a:xfrm flipV="1">
            <a:off x="2509024" y="5592971"/>
            <a:ext cx="144966" cy="651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39ABE-1416-A642-9B6A-9A1079732FEB}"/>
              </a:ext>
            </a:extLst>
          </p:cNvPr>
          <p:cNvCxnSpPr>
            <a:cxnSpLocks/>
          </p:cNvCxnSpPr>
          <p:nvPr/>
        </p:nvCxnSpPr>
        <p:spPr>
          <a:xfrm flipV="1">
            <a:off x="7761340" y="5592971"/>
            <a:ext cx="341879" cy="381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1F99F1-CC7C-4F4A-B3B6-D16BA5553357}"/>
              </a:ext>
            </a:extLst>
          </p:cNvPr>
          <p:cNvCxnSpPr>
            <a:cxnSpLocks/>
          </p:cNvCxnSpPr>
          <p:nvPr/>
        </p:nvCxnSpPr>
        <p:spPr>
          <a:xfrm flipV="1">
            <a:off x="8673789" y="5592971"/>
            <a:ext cx="0" cy="988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5EBAAD-EDBD-5348-8EAC-0BFD295F5EEE}"/>
              </a:ext>
            </a:extLst>
          </p:cNvPr>
          <p:cNvCxnSpPr/>
          <p:nvPr/>
        </p:nvCxnSpPr>
        <p:spPr>
          <a:xfrm flipV="1">
            <a:off x="624110" y="5648727"/>
            <a:ext cx="144966" cy="651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10D2BC-DCB8-8140-8CEC-E3148BC66B3A}"/>
              </a:ext>
            </a:extLst>
          </p:cNvPr>
          <p:cNvCxnSpPr>
            <a:cxnSpLocks/>
          </p:cNvCxnSpPr>
          <p:nvPr/>
        </p:nvCxnSpPr>
        <p:spPr>
          <a:xfrm flipH="1" flipV="1">
            <a:off x="4044175" y="4756769"/>
            <a:ext cx="115230" cy="1621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865D7B2-DC8A-DA44-B6D9-6D0CCDEDB16E}"/>
              </a:ext>
            </a:extLst>
          </p:cNvPr>
          <p:cNvSpPr/>
          <p:nvPr/>
        </p:nvSpPr>
        <p:spPr>
          <a:xfrm>
            <a:off x="1326995" y="3836020"/>
            <a:ext cx="7817005" cy="178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C71F94-E541-724B-A60D-608596B5647A}"/>
              </a:ext>
            </a:extLst>
          </p:cNvPr>
          <p:cNvCxnSpPr>
            <a:cxnSpLocks/>
          </p:cNvCxnSpPr>
          <p:nvPr/>
        </p:nvCxnSpPr>
        <p:spPr>
          <a:xfrm flipH="1">
            <a:off x="4280339" y="3366944"/>
            <a:ext cx="425476" cy="412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8B42C1-718E-8B4F-99AD-E0F26D4DD9BE}"/>
              </a:ext>
            </a:extLst>
          </p:cNvPr>
          <p:cNvSpPr txBox="1"/>
          <p:nvPr/>
        </p:nvSpPr>
        <p:spPr>
          <a:xfrm>
            <a:off x="4602127" y="3129699"/>
            <a:ext cx="215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Nucleotide position on genome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527235-9190-CB4E-B804-02DD01904B29}"/>
              </a:ext>
            </a:extLst>
          </p:cNvPr>
          <p:cNvSpPr txBox="1"/>
          <p:nvPr/>
        </p:nvSpPr>
        <p:spPr>
          <a:xfrm>
            <a:off x="-4703" y="6244683"/>
            <a:ext cx="120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Selected sequence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07D99A-34AC-7B4B-9EBE-9FFBB24C3D63}"/>
              </a:ext>
            </a:extLst>
          </p:cNvPr>
          <p:cNvSpPr txBox="1"/>
          <p:nvPr/>
        </p:nvSpPr>
        <p:spPr>
          <a:xfrm>
            <a:off x="3554848" y="6335301"/>
            <a:ext cx="1209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Selected nt 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DB9AC-B401-C24B-8D7B-190092CE7C24}"/>
              </a:ext>
            </a:extLst>
          </p:cNvPr>
          <p:cNvSpPr txBox="1"/>
          <p:nvPr/>
        </p:nvSpPr>
        <p:spPr>
          <a:xfrm>
            <a:off x="1686647" y="6212637"/>
            <a:ext cx="157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Position of selected 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68EADE-25A5-E642-B5F6-677454D4B2E1}"/>
              </a:ext>
            </a:extLst>
          </p:cNvPr>
          <p:cNvSpPr txBox="1"/>
          <p:nvPr/>
        </p:nvSpPr>
        <p:spPr>
          <a:xfrm>
            <a:off x="6658430" y="5968556"/>
            <a:ext cx="173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Number of sequences in fasta file/alignment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E1611-816D-0A4E-94B6-52F0E73FBF45}"/>
              </a:ext>
            </a:extLst>
          </p:cNvPr>
          <p:cNvSpPr txBox="1"/>
          <p:nvPr/>
        </p:nvSpPr>
        <p:spPr>
          <a:xfrm>
            <a:off x="7761340" y="6581001"/>
            <a:ext cx="14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Length of alignment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AF17EC-F2EC-5644-9FF3-7A224A7306ED}"/>
              </a:ext>
            </a:extLst>
          </p:cNvPr>
          <p:cNvSpPr/>
          <p:nvPr/>
        </p:nvSpPr>
        <p:spPr>
          <a:xfrm>
            <a:off x="3947532" y="4137102"/>
            <a:ext cx="200722" cy="512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D2CBB9-4C43-C047-AA71-C502D86EC3EA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4208740" y="4404734"/>
            <a:ext cx="1239096" cy="1501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6256956-BE88-924C-ACD0-53E2CB541266}"/>
              </a:ext>
            </a:extLst>
          </p:cNvPr>
          <p:cNvSpPr txBox="1"/>
          <p:nvPr/>
        </p:nvSpPr>
        <p:spPr>
          <a:xfrm>
            <a:off x="5034133" y="5906730"/>
            <a:ext cx="827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30360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99564" y="0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Quality</a:t>
            </a:r>
            <a:r>
              <a:rPr lang="pt-PT" sz="3200" b="1" dirty="0">
                <a:solidFill>
                  <a:srgbClr val="C00000"/>
                </a:solidFill>
              </a:rPr>
              <a:t> Control (QC) - </a:t>
            </a:r>
            <a:r>
              <a:rPr lang="pt-PT" sz="3200" b="1" dirty="0" err="1">
                <a:solidFill>
                  <a:srgbClr val="C00000"/>
                </a:solidFill>
              </a:rPr>
              <a:t>Sequences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704E7-C108-754D-AE86-D3D1ECDF9506}"/>
              </a:ext>
            </a:extLst>
          </p:cNvPr>
          <p:cNvSpPr txBox="1"/>
          <p:nvPr/>
        </p:nvSpPr>
        <p:spPr>
          <a:xfrm>
            <a:off x="461194" y="2240052"/>
            <a:ext cx="6014916" cy="28050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Low genome coverage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Indels not a multiple of 3 (i.e. frameshifting)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Mutations causing premature stop codons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Very large indels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Clustered SNPs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78DE8B-3708-F84E-ABE6-195C8BD26DD3}"/>
              </a:ext>
            </a:extLst>
          </p:cNvPr>
          <p:cNvSpPr/>
          <p:nvPr/>
        </p:nvSpPr>
        <p:spPr>
          <a:xfrm>
            <a:off x="0" y="1400514"/>
            <a:ext cx="6822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1080"/>
              </a:spcBef>
              <a:spcAft>
                <a:spcPts val="600"/>
              </a:spcAft>
            </a:pPr>
            <a:r>
              <a:rPr lang="en-MU" sz="3600" b="1" dirty="0"/>
              <a:t>What constitutes quality issues?</a:t>
            </a:r>
          </a:p>
        </p:txBody>
      </p:sp>
    </p:spTree>
    <p:extLst>
      <p:ext uri="{BB962C8B-B14F-4D97-AF65-F5344CB8AC3E}">
        <p14:creationId xmlns:p14="http://schemas.microsoft.com/office/powerpoint/2010/main" val="2373684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99564" y="0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Sequence</a:t>
            </a:r>
            <a:r>
              <a:rPr kumimoji="0" lang="pt-PT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 </a:t>
            </a: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Coverage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22BF4-6DC7-6E42-9F5F-3A6750C24489}"/>
              </a:ext>
            </a:extLst>
          </p:cNvPr>
          <p:cNvSpPr txBox="1"/>
          <p:nvPr/>
        </p:nvSpPr>
        <p:spPr>
          <a:xfrm>
            <a:off x="-76510" y="2521979"/>
            <a:ext cx="4648510" cy="2010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U" sz="1200" b="1" dirty="0"/>
              <a:t>Calculating sequence coverage % from nextclade results</a:t>
            </a:r>
          </a:p>
          <a:p>
            <a:pPr lvl="1">
              <a:lnSpc>
                <a:spcPct val="200000"/>
              </a:lnSpc>
            </a:pPr>
            <a:r>
              <a:rPr lang="en-GB" sz="1400" u="sng" dirty="0"/>
              <a:t>Length of genome with sequencing data </a:t>
            </a:r>
            <a:endParaRPr lang="en-GB" sz="1400" dirty="0"/>
          </a:p>
          <a:p>
            <a:pPr lvl="1">
              <a:lnSpc>
                <a:spcPct val="200000"/>
              </a:lnSpc>
            </a:pPr>
            <a:r>
              <a:rPr lang="en-GB" sz="1200" dirty="0"/>
              <a:t>= </a:t>
            </a:r>
            <a:r>
              <a:rPr lang="en-GB" sz="1200" dirty="0" err="1"/>
              <a:t>alignmentEnd</a:t>
            </a:r>
            <a:r>
              <a:rPr lang="en-GB" sz="1200" dirty="0"/>
              <a:t> – </a:t>
            </a:r>
            <a:r>
              <a:rPr lang="en-GB" sz="1200" dirty="0" err="1"/>
              <a:t>alignmentStart</a:t>
            </a:r>
            <a:r>
              <a:rPr lang="en-GB" sz="1200" dirty="0"/>
              <a:t> – </a:t>
            </a:r>
            <a:r>
              <a:rPr lang="en-GB" sz="1200" dirty="0" err="1"/>
              <a:t>totalMissing</a:t>
            </a:r>
            <a:r>
              <a:rPr lang="en-GB" sz="1200" dirty="0"/>
              <a:t> </a:t>
            </a:r>
          </a:p>
          <a:p>
            <a:pPr lvl="1">
              <a:lnSpc>
                <a:spcPct val="200000"/>
              </a:lnSpc>
            </a:pPr>
            <a:r>
              <a:rPr lang="en-GB" sz="1400" u="sng" dirty="0"/>
              <a:t>% coverage relative to reference </a:t>
            </a:r>
            <a:r>
              <a:rPr lang="en-GB" sz="1400" dirty="0"/>
              <a:t>= </a:t>
            </a:r>
          </a:p>
          <a:p>
            <a:pPr lvl="1">
              <a:lnSpc>
                <a:spcPct val="200000"/>
              </a:lnSpc>
            </a:pPr>
            <a:r>
              <a:rPr lang="en-GB" sz="1200" dirty="0"/>
              <a:t>= ((</a:t>
            </a:r>
            <a:r>
              <a:rPr lang="en-GB" sz="1200" dirty="0" err="1"/>
              <a:t>alignmentEnd</a:t>
            </a:r>
            <a:r>
              <a:rPr lang="en-GB" sz="1200" dirty="0"/>
              <a:t> – </a:t>
            </a:r>
            <a:r>
              <a:rPr lang="en-GB" sz="1200" dirty="0" err="1"/>
              <a:t>alignmentStart</a:t>
            </a:r>
            <a:r>
              <a:rPr lang="en-GB" sz="1200" dirty="0"/>
              <a:t> – </a:t>
            </a:r>
            <a:r>
              <a:rPr lang="en-GB" sz="1200" dirty="0" err="1"/>
              <a:t>totalMissing</a:t>
            </a:r>
            <a:r>
              <a:rPr lang="en-GB" sz="1200" dirty="0"/>
              <a:t>)/29903)*100</a:t>
            </a:r>
            <a:endParaRPr lang="en-M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FDED9-D259-9E4E-AE5A-DAA51628E5FA}"/>
              </a:ext>
            </a:extLst>
          </p:cNvPr>
          <p:cNvSpPr txBox="1"/>
          <p:nvPr/>
        </p:nvSpPr>
        <p:spPr>
          <a:xfrm>
            <a:off x="420784" y="1428165"/>
            <a:ext cx="843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b="1" dirty="0"/>
              <a:t>Whole genome of SARS-CoV-2 </a:t>
            </a:r>
            <a:r>
              <a:rPr lang="en-MU" dirty="0"/>
              <a:t>= 29903 nt bases</a:t>
            </a:r>
          </a:p>
          <a:p>
            <a:endParaRPr lang="en-MU" dirty="0"/>
          </a:p>
          <a:p>
            <a:r>
              <a:rPr lang="en-MU" b="1" dirty="0"/>
              <a:t>Sequence Coverage (length): </a:t>
            </a:r>
            <a:r>
              <a:rPr lang="en-MU" dirty="0"/>
              <a:t>What % of the whole genome was successfully sequenced?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97EBD-A15A-FE41-ADAF-2BAF2D4A3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167" y="2423131"/>
            <a:ext cx="4648510" cy="34755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D94CF8-6945-B54E-9AC1-7BD48084339E}"/>
              </a:ext>
            </a:extLst>
          </p:cNvPr>
          <p:cNvSpPr/>
          <p:nvPr/>
        </p:nvSpPr>
        <p:spPr>
          <a:xfrm>
            <a:off x="5634044" y="5696021"/>
            <a:ext cx="3509954" cy="274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D107F-7266-6047-8CA7-2BC082D33E91}"/>
              </a:ext>
            </a:extLst>
          </p:cNvPr>
          <p:cNvSpPr txBox="1"/>
          <p:nvPr/>
        </p:nvSpPr>
        <p:spPr>
          <a:xfrm>
            <a:off x="186682" y="4687511"/>
            <a:ext cx="36141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Sequences of &gt;90% are considered near-whole-genome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You may want to discard sequences of &lt;80% or &lt;90% coverage to keep analysis to the highest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However, sequences of lower coverage may not be completely useless</a:t>
            </a:r>
          </a:p>
        </p:txBody>
      </p:sp>
    </p:spTree>
    <p:extLst>
      <p:ext uri="{BB962C8B-B14F-4D97-AF65-F5344CB8AC3E}">
        <p14:creationId xmlns:p14="http://schemas.microsoft.com/office/powerpoint/2010/main" val="205514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99564" y="0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Indels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B8382-76FB-4D48-8265-30882F415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26" y="1412776"/>
            <a:ext cx="5429873" cy="1664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53E7C8-3BAF-134D-AA80-E8FE376D9B4E}"/>
              </a:ext>
            </a:extLst>
          </p:cNvPr>
          <p:cNvSpPr/>
          <p:nvPr/>
        </p:nvSpPr>
        <p:spPr>
          <a:xfrm>
            <a:off x="0" y="1412776"/>
            <a:ext cx="3635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- Insertion–deletion mutations (indels) refer to insertion and/or deletion of nucleotides into genomic DNA.</a:t>
            </a:r>
          </a:p>
          <a:p>
            <a:endParaRPr lang="en-GB" sz="1400" dirty="0"/>
          </a:p>
          <a:p>
            <a:r>
              <a:rPr lang="en-GB" sz="1400" dirty="0"/>
              <a:t>- Indels of length not a multiple of 3 must be checked and most probably corrected in the sequence (Frameshifts, i.e. potentially sequencing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dirty="0"/>
              <a:t>- Very large indels are also potentially sequencing errors and must be corrected</a:t>
            </a:r>
          </a:p>
          <a:p>
            <a:endParaRPr lang="en-GB" sz="1400" dirty="0"/>
          </a:p>
          <a:p>
            <a:r>
              <a:rPr lang="en-GB" sz="1400" dirty="0"/>
              <a:t>- Can be manually corrected from alignment of sequences with </a:t>
            </a:r>
            <a:r>
              <a:rPr lang="en-GB" sz="1400" dirty="0" err="1"/>
              <a:t>AliView</a:t>
            </a:r>
            <a:r>
              <a:rPr lang="en-GB" sz="1400" dirty="0"/>
              <a:t> by deleting an insertion or replacing a wrong deletion by a series of Ns</a:t>
            </a:r>
          </a:p>
          <a:p>
            <a:endParaRPr lang="en-GB" sz="1400" dirty="0"/>
          </a:p>
          <a:p>
            <a:r>
              <a:rPr lang="en-GB" sz="1400" dirty="0"/>
              <a:t>- Deletions of length a multiple of three can be kept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U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C2DF5-1A99-7B4B-81CE-D21423D51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25" y="3250535"/>
            <a:ext cx="5429874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6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225477" y="80276"/>
            <a:ext cx="60228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Clustered</a:t>
            </a:r>
            <a:r>
              <a:rPr kumimoji="0" lang="pt-PT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 </a:t>
            </a: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SNPs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BA1D41-51F5-8841-888F-BBE730D6C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63630"/>
              </p:ext>
            </p:extLst>
          </p:nvPr>
        </p:nvGraphicFramePr>
        <p:xfrm>
          <a:off x="1077125" y="1633357"/>
          <a:ext cx="7977613" cy="14224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80424">
                  <a:extLst>
                    <a:ext uri="{9D8B030D-6E8A-4147-A177-3AD203B41FA5}">
                      <a16:colId xmlns:a16="http://schemas.microsoft.com/office/drawing/2014/main" val="2415421718"/>
                    </a:ext>
                  </a:extLst>
                </a:gridCol>
                <a:gridCol w="5397189">
                  <a:extLst>
                    <a:ext uri="{9D8B030D-6E8A-4147-A177-3AD203B41FA5}">
                      <a16:colId xmlns:a16="http://schemas.microsoft.com/office/drawing/2014/main" val="20049785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seqName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qc.snpClusters.clusteredSNPs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4218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OU215391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1-21:11</a:t>
                      </a:r>
                      <a:endParaRPr lang="en-M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06021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OU326814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21621-21626:7,29742-29795:9</a:t>
                      </a:r>
                      <a:endParaRPr lang="en-M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8187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OU326455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27555-27653:16,29769-29783:8</a:t>
                      </a:r>
                      <a:endParaRPr lang="en-M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314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USA/GA-CDC-MMB09908402/2021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29666-29783:15</a:t>
                      </a:r>
                      <a:endParaRPr lang="en-M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0337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OU124982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29769-29779:8</a:t>
                      </a:r>
                      <a:endParaRPr lang="en-M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7537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OU099867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U" sz="12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4242-4251:7</a:t>
                      </a:r>
                      <a:r>
                        <a:rPr lang="en-M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,10431-10439:7,20677-20690:11,22591-22605:13,29772-29784:7</a:t>
                      </a:r>
                      <a:endParaRPr lang="en-M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83864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EC82D2E-C318-774C-8A9A-798DA26E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" y="3355876"/>
            <a:ext cx="6857999" cy="256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30C23-4C8C-E64B-8C0D-C7761E5D2B26}"/>
              </a:ext>
            </a:extLst>
          </p:cNvPr>
          <p:cNvSpPr txBox="1"/>
          <p:nvPr/>
        </p:nvSpPr>
        <p:spPr>
          <a:xfrm>
            <a:off x="323784" y="1201557"/>
            <a:ext cx="8731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b="1" dirty="0"/>
              <a:t>Many nucleotide mutations that cluster together are indicative of a sequencing issue unless it is a known region of clustered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6C4D7-7ABE-714A-97B5-A582D7CC237D}"/>
              </a:ext>
            </a:extLst>
          </p:cNvPr>
          <p:cNvSpPr txBox="1"/>
          <p:nvPr/>
        </p:nvSpPr>
        <p:spPr>
          <a:xfrm>
            <a:off x="89211" y="1950145"/>
            <a:ext cx="987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400" dirty="0"/>
              <a:t>From Nextclade table: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DFF43-EB13-5147-A6DD-B55DE2082C9A}"/>
              </a:ext>
            </a:extLst>
          </p:cNvPr>
          <p:cNvSpPr txBox="1"/>
          <p:nvPr/>
        </p:nvSpPr>
        <p:spPr>
          <a:xfrm>
            <a:off x="6947210" y="4583413"/>
            <a:ext cx="246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Can be corrected by masking that region with a series of Ns</a:t>
            </a:r>
          </a:p>
        </p:txBody>
      </p:sp>
    </p:spTree>
    <p:extLst>
      <p:ext uri="{BB962C8B-B14F-4D97-AF65-F5344CB8AC3E}">
        <p14:creationId xmlns:p14="http://schemas.microsoft.com/office/powerpoint/2010/main" val="67465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225477" y="80276"/>
            <a:ext cx="60228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Let’s</a:t>
            </a:r>
            <a:r>
              <a:rPr kumimoji="0" lang="pt-PT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 </a:t>
            </a:r>
            <a:r>
              <a:rPr kumimoji="0" lang="pt-PT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try</a:t>
            </a:r>
            <a:r>
              <a:rPr kumimoji="0" lang="pt-PT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ＭＳ Ｐゴシック" pitchFamily="-83" charset="-128"/>
                <a:cs typeface="Trebuchet MS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F9C2B-BB0D-1F43-9FB0-585BA7A20C08}"/>
              </a:ext>
            </a:extLst>
          </p:cNvPr>
          <p:cNvSpPr txBox="1"/>
          <p:nvPr/>
        </p:nvSpPr>
        <p:spPr>
          <a:xfrm>
            <a:off x="4070146" y="1102069"/>
            <a:ext cx="49337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b="1" dirty="0"/>
              <a:t>Set-up: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dirty="0"/>
              <a:t>Install AliView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https://ormbunkar.se/aliview/downloads/</a:t>
            </a:r>
            <a:r>
              <a:rPr lang="en-GB" dirty="0"/>
              <a:t> </a:t>
            </a:r>
            <a:endParaRPr lang="en-M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dirty="0"/>
              <a:t>Open Nextclade in a browser window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https://clades.nextstrain.org/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Download 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hlinkClick r:id="rId6"/>
              </a:rPr>
              <a:t>https://bit.ly/3o5tmy8</a:t>
            </a: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Install </a:t>
            </a:r>
            <a:r>
              <a:rPr lang="en-ZA" dirty="0" err="1"/>
              <a:t>seqkit</a:t>
            </a:r>
            <a:endParaRPr lang="en-Z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dirty="0">
                <a:hlinkClick r:id="rId7"/>
              </a:rPr>
              <a:t>https://</a:t>
            </a:r>
            <a:r>
              <a:rPr lang="en-ZA" dirty="0" err="1">
                <a:hlinkClick r:id="rId7"/>
              </a:rPr>
              <a:t>bioinf.shenwei.me</a:t>
            </a:r>
            <a:r>
              <a:rPr lang="en-ZA" dirty="0">
                <a:hlinkClick r:id="rId7"/>
              </a:rPr>
              <a:t>/</a:t>
            </a:r>
            <a:r>
              <a:rPr lang="en-ZA" dirty="0" err="1">
                <a:hlinkClick r:id="rId7"/>
              </a:rPr>
              <a:t>seqkit</a:t>
            </a:r>
            <a:r>
              <a:rPr lang="en-ZA" dirty="0">
                <a:hlinkClick r:id="rId7"/>
              </a:rPr>
              <a:t>/</a:t>
            </a:r>
            <a:endParaRPr lang="en-M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9ABC-D0D8-2F4D-A19E-8E5D25C240B3}"/>
              </a:ext>
            </a:extLst>
          </p:cNvPr>
          <p:cNvSpPr txBox="1"/>
          <p:nvPr/>
        </p:nvSpPr>
        <p:spPr>
          <a:xfrm>
            <a:off x="232427" y="3133394"/>
            <a:ext cx="87798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b="1" dirty="0"/>
              <a:t>Exercises: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your sequences through </a:t>
            </a:r>
            <a:r>
              <a:rPr lang="en-US" dirty="0" err="1"/>
              <a:t>nextclade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Download the </a:t>
            </a:r>
            <a:r>
              <a:rPr lang="en-US" dirty="0" err="1"/>
              <a:t>nextclade</a:t>
            </a:r>
            <a:r>
              <a:rPr lang="en-US" dirty="0"/>
              <a:t> results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their genome coverage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sequences with frameshift indels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Download the aligned sequences from </a:t>
            </a:r>
            <a:r>
              <a:rPr lang="en-US" dirty="0" err="1"/>
              <a:t>nextclade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the alignment in </a:t>
            </a:r>
            <a:r>
              <a:rPr lang="en-US" dirty="0" err="1"/>
              <a:t>AliView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Try to find regions of frameshift gaps or clustered mutations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Try to edit the alignment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Try to save the edited alignment as a new </a:t>
            </a:r>
            <a:r>
              <a:rPr lang="en-US" dirty="0" err="1"/>
              <a:t>fasta</a:t>
            </a:r>
            <a:r>
              <a:rPr lang="en-US" dirty="0"/>
              <a:t>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sequences of low coverage from your </a:t>
            </a:r>
            <a:r>
              <a:rPr lang="en-US" dirty="0" err="1"/>
              <a:t>fasta</a:t>
            </a:r>
            <a:r>
              <a:rPr lang="en-US" dirty="0"/>
              <a:t> file (in </a:t>
            </a:r>
            <a:r>
              <a:rPr lang="en-US" dirty="0" err="1"/>
              <a:t>AliView</a:t>
            </a:r>
            <a:r>
              <a:rPr lang="en-US" dirty="0"/>
              <a:t> or simple text editor)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3866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490067" y="152772"/>
            <a:ext cx="6163866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514313">
              <a:lnSpc>
                <a:spcPct val="90000"/>
              </a:lnSpc>
              <a:defRPr/>
            </a:pPr>
            <a:r>
              <a:rPr lang="pt-PT" sz="4000" dirty="0" err="1">
                <a:solidFill>
                  <a:schemeClr val="bg1"/>
                </a:solidFill>
              </a:rPr>
              <a:t>Acknowledgements</a:t>
            </a:r>
            <a:endParaRPr lang="en-US" sz="4000" b="1" dirty="0">
              <a:solidFill>
                <a:schemeClr val="bg1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14" name="Picture 13" descr="Surveys and Questionnaires Archives – Africa CDC">
            <a:extLst>
              <a:ext uri="{FF2B5EF4-FFF2-40B4-BE49-F238E27FC236}">
                <a16:creationId xmlns:a16="http://schemas.microsoft.com/office/drawing/2014/main" id="{5ADA89B4-6B0E-FF42-AEAA-9B416B33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11927" r="7045" b="23488"/>
          <a:stretch/>
        </p:blipFill>
        <p:spPr bwMode="auto">
          <a:xfrm>
            <a:off x="47372" y="5618353"/>
            <a:ext cx="2628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KRISP faculty and staff at the Strategic meeting 2020 in the Drakensberg">
            <a:extLst>
              <a:ext uri="{FF2B5EF4-FFF2-40B4-BE49-F238E27FC236}">
                <a16:creationId xmlns:a16="http://schemas.microsoft.com/office/drawing/2014/main" id="{FE934D84-C402-0B46-832A-D538962A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" y="1302869"/>
            <a:ext cx="5834798" cy="42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01F01F-1B7D-F24E-AB5B-B8D20019B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872" y="1319375"/>
            <a:ext cx="1423825" cy="1423825"/>
          </a:xfrm>
          <a:prstGeom prst="rect">
            <a:avLst/>
          </a:prstGeom>
        </p:spPr>
      </p:pic>
      <p:pic>
        <p:nvPicPr>
          <p:cNvPr id="17" name="Picture 6" descr="University of KwaZulu-Natal - Wikipedia">
            <a:extLst>
              <a:ext uri="{FF2B5EF4-FFF2-40B4-BE49-F238E27FC236}">
                <a16:creationId xmlns:a16="http://schemas.microsoft.com/office/drawing/2014/main" id="{22ED5E09-DFF1-EF4D-9055-06CB0B9D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58" y="3050349"/>
            <a:ext cx="2954914" cy="10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erek Tshiabuila (@DKTshiabuila) | Twitter">
            <a:extLst>
              <a:ext uri="{FF2B5EF4-FFF2-40B4-BE49-F238E27FC236}">
                <a16:creationId xmlns:a16="http://schemas.microsoft.com/office/drawing/2014/main" id="{27ABAA91-345D-7A4F-9554-576CF1C2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15151" r="2083" b="-11111"/>
          <a:stretch/>
        </p:blipFill>
        <p:spPr bwMode="auto">
          <a:xfrm>
            <a:off x="979604" y="1302869"/>
            <a:ext cx="1347960" cy="15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Register - African Society for Laboratory Medicine">
            <a:extLst>
              <a:ext uri="{FF2B5EF4-FFF2-40B4-BE49-F238E27FC236}">
                <a16:creationId xmlns:a16="http://schemas.microsoft.com/office/drawing/2014/main" id="{D295D0B2-A36A-4041-BA72-3B897EB5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79" y="5632619"/>
            <a:ext cx="2365141" cy="11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tellenbosch University - Short Term Programs">
            <a:extLst>
              <a:ext uri="{FF2B5EF4-FFF2-40B4-BE49-F238E27FC236}">
                <a16:creationId xmlns:a16="http://schemas.microsoft.com/office/drawing/2014/main" id="{43147553-E15B-F643-BBCC-E9B06200E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3863" r="1092" b="13101"/>
          <a:stretch/>
        </p:blipFill>
        <p:spPr bwMode="auto">
          <a:xfrm>
            <a:off x="6066074" y="4275009"/>
            <a:ext cx="2971798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3FCBE0-A7E4-1744-AF20-7596F63EBF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84" t="1237" r="-1695" b="554"/>
          <a:stretch/>
        </p:blipFill>
        <p:spPr>
          <a:xfrm>
            <a:off x="6062678" y="1319375"/>
            <a:ext cx="1423825" cy="1423825"/>
          </a:xfrm>
          <a:prstGeom prst="rect">
            <a:avLst/>
          </a:prstGeom>
        </p:spPr>
      </p:pic>
      <p:pic>
        <p:nvPicPr>
          <p:cNvPr id="22" name="Picture 16" descr="WHO | World Health Organization">
            <a:extLst>
              <a:ext uri="{FF2B5EF4-FFF2-40B4-BE49-F238E27FC236}">
                <a16:creationId xmlns:a16="http://schemas.microsoft.com/office/drawing/2014/main" id="{5AEBECB1-F7DE-794C-A243-353926E61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12454" r="10406" b="16790"/>
          <a:stretch/>
        </p:blipFill>
        <p:spPr bwMode="auto">
          <a:xfrm>
            <a:off x="6078498" y="5632619"/>
            <a:ext cx="2971798" cy="11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EA0CB4E-DA0B-1944-AEF9-3D9336A01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02869"/>
            <a:ext cx="942877" cy="13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C2FC-5959-3E4C-8395-7031A4AD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517" y="37560"/>
            <a:ext cx="6994121" cy="816609"/>
          </a:xfrm>
        </p:spPr>
        <p:txBody>
          <a:bodyPr/>
          <a:lstStyle/>
          <a:p>
            <a:r>
              <a:rPr lang="en-US" dirty="0"/>
              <a:t>Outline</a:t>
            </a:r>
            <a:endParaRPr lang="en-M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E491-CAAB-E340-B987-2BA6D3BA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2400" b="1" dirty="0"/>
              <a:t>Understanding your consensus sequence data</a:t>
            </a:r>
          </a:p>
          <a:p>
            <a:pPr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2400" b="1" dirty="0"/>
              <a:t>Quality Control of consensus sequences</a:t>
            </a:r>
          </a:p>
          <a:p>
            <a:pPr lvl="1"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1800" dirty="0"/>
              <a:t>What constitutes quality issues?</a:t>
            </a:r>
          </a:p>
          <a:p>
            <a:pPr lvl="1"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1800" dirty="0"/>
              <a:t>How to use Nextclade and AliView to clean consensus</a:t>
            </a:r>
            <a:r>
              <a:rPr lang="en-MU" sz="1800" b="1" dirty="0"/>
              <a:t> </a:t>
            </a:r>
            <a:r>
              <a:rPr lang="en-MU" sz="1800" dirty="0"/>
              <a:t>sequences?</a:t>
            </a:r>
          </a:p>
          <a:p>
            <a:pPr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2400" b="1" dirty="0"/>
              <a:t>Practical example</a:t>
            </a:r>
          </a:p>
          <a:p>
            <a:pPr lvl="1"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1800" dirty="0"/>
              <a:t>Calculating sequence coverage</a:t>
            </a:r>
          </a:p>
          <a:p>
            <a:pPr lvl="1"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1800" dirty="0"/>
              <a:t>Identifying quality issues</a:t>
            </a:r>
          </a:p>
          <a:p>
            <a:pPr lvl="1">
              <a:spcBef>
                <a:spcPts val="108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MU" sz="1800" dirty="0"/>
              <a:t>Cleaning sequencing to generate final consensus sequence</a:t>
            </a:r>
          </a:p>
          <a:p>
            <a:endParaRPr lang="en-MU" sz="24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8D4CDD-D804-EA4B-97D4-39E7AC152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E3F3B-F97A-AC49-98C1-546D2825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-18256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>
                <a:solidFill>
                  <a:srgbClr val="C00000"/>
                </a:solidFill>
              </a:rPr>
              <a:t>Data </a:t>
            </a:r>
            <a:r>
              <a:rPr lang="pt-PT" sz="3200" b="1" dirty="0" err="1">
                <a:solidFill>
                  <a:srgbClr val="C00000"/>
                </a:solidFill>
              </a:rPr>
              <a:t>Production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Workflow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6C1F1D-858B-AD4D-A957-3C836E9BDC75}"/>
              </a:ext>
            </a:extLst>
          </p:cNvPr>
          <p:cNvSpPr txBox="1"/>
          <p:nvPr/>
        </p:nvSpPr>
        <p:spPr>
          <a:xfrm>
            <a:off x="4856354" y="3720514"/>
            <a:ext cx="195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Consensus Sequence QC</a:t>
            </a:r>
            <a:endParaRPr lang="en-MU" b="1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0C400A-C43C-8643-8DDA-C4F082441C27}"/>
              </a:ext>
            </a:extLst>
          </p:cNvPr>
          <p:cNvSpPr txBox="1"/>
          <p:nvPr/>
        </p:nvSpPr>
        <p:spPr>
          <a:xfrm>
            <a:off x="0" y="3785685"/>
            <a:ext cx="147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U" b="1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1B3B2D2D-075B-B54B-BE8A-78385E25D0B6}"/>
              </a:ext>
            </a:extLst>
          </p:cNvPr>
          <p:cNvSpPr/>
          <p:nvPr/>
        </p:nvSpPr>
        <p:spPr>
          <a:xfrm rot="16200000">
            <a:off x="4402957" y="3731351"/>
            <a:ext cx="363393" cy="47206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A409F7-7ECF-E044-B7ED-F86C20E301EC}"/>
              </a:ext>
            </a:extLst>
          </p:cNvPr>
          <p:cNvSpPr txBox="1"/>
          <p:nvPr/>
        </p:nvSpPr>
        <p:spPr>
          <a:xfrm>
            <a:off x="7380312" y="3646765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GISAID Submission</a:t>
            </a:r>
            <a:endParaRPr lang="en-MU" b="1" dirty="0">
              <a:solidFill>
                <a:srgbClr val="92D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0285-3392-D74D-885C-7282724FD873}"/>
              </a:ext>
            </a:extLst>
          </p:cNvPr>
          <p:cNvSpPr txBox="1"/>
          <p:nvPr/>
        </p:nvSpPr>
        <p:spPr>
          <a:xfrm>
            <a:off x="2339752" y="523094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Assembled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whole-genomes (</a:t>
            </a:r>
            <a:r>
              <a:rPr lang="en-US" dirty="0" err="1"/>
              <a:t>Fasta</a:t>
            </a:r>
            <a:r>
              <a:rPr lang="en-US" dirty="0"/>
              <a:t>)</a:t>
            </a:r>
            <a:endParaRPr lang="en-MU" dirty="0"/>
          </a:p>
        </p:txBody>
      </p:sp>
      <p:pic>
        <p:nvPicPr>
          <p:cNvPr id="11" name="Picture 4" descr="How Scientists Test for COVID-19">
            <a:extLst>
              <a:ext uri="{FF2B5EF4-FFF2-40B4-BE49-F238E27FC236}">
                <a16:creationId xmlns:a16="http://schemas.microsoft.com/office/drawing/2014/main" id="{64513359-7215-554F-A522-1E4EDC3A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8"/>
          <a:stretch/>
        </p:blipFill>
        <p:spPr bwMode="auto">
          <a:xfrm>
            <a:off x="2877034" y="1161349"/>
            <a:ext cx="3135126" cy="19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DC4D-AEEC-D546-8017-A1E49E03C656}"/>
              </a:ext>
            </a:extLst>
          </p:cNvPr>
          <p:cNvSpPr txBox="1"/>
          <p:nvPr/>
        </p:nvSpPr>
        <p:spPr>
          <a:xfrm>
            <a:off x="7164288" y="523094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/>
          </a:lstStyle>
          <a:p>
            <a:r>
              <a:rPr lang="en-US" dirty="0"/>
              <a:t>Publicly available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DB3F6-E9F3-344A-A4BB-3C5DCE1EB0C1}"/>
              </a:ext>
            </a:extLst>
          </p:cNvPr>
          <p:cNvSpPr txBox="1"/>
          <p:nvPr/>
        </p:nvSpPr>
        <p:spPr>
          <a:xfrm>
            <a:off x="98356" y="523094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Short reads</a:t>
            </a:r>
          </a:p>
          <a:p>
            <a:pPr algn="ctr"/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B33D3-E34B-1F40-B450-59892426D94E}"/>
              </a:ext>
            </a:extLst>
          </p:cNvPr>
          <p:cNvSpPr txBox="1"/>
          <p:nvPr/>
        </p:nvSpPr>
        <p:spPr>
          <a:xfrm>
            <a:off x="2593203" y="3601560"/>
            <a:ext cx="147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U" b="1">
                <a:solidFill>
                  <a:srgbClr val="C00000"/>
                </a:solidFill>
              </a:rPr>
              <a:t>Genome Assembly</a:t>
            </a:r>
            <a:endParaRPr lang="en-MU" b="1" dirty="0">
              <a:solidFill>
                <a:schemeClr val="accent2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5C1AD64-005E-C942-93FE-EFDABBD17F9B}"/>
              </a:ext>
            </a:extLst>
          </p:cNvPr>
          <p:cNvSpPr/>
          <p:nvPr/>
        </p:nvSpPr>
        <p:spPr>
          <a:xfrm rot="16200000">
            <a:off x="1924344" y="3731351"/>
            <a:ext cx="363393" cy="47206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9471D-D690-3748-931B-82338BF9097B}"/>
              </a:ext>
            </a:extLst>
          </p:cNvPr>
          <p:cNvSpPr txBox="1"/>
          <p:nvPr/>
        </p:nvSpPr>
        <p:spPr>
          <a:xfrm>
            <a:off x="4788024" y="523094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quality genomes</a:t>
            </a:r>
            <a:endParaRPr lang="en-M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50F64A4-048D-2349-89DA-F8F0AEF8CCBB}"/>
              </a:ext>
            </a:extLst>
          </p:cNvPr>
          <p:cNvSpPr/>
          <p:nvPr/>
        </p:nvSpPr>
        <p:spPr>
          <a:xfrm rot="16200000">
            <a:off x="6962584" y="3731352"/>
            <a:ext cx="363393" cy="47206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C4C89F2-6AC9-3D42-ABE8-9F8D7F5D24F1}"/>
              </a:ext>
            </a:extLst>
          </p:cNvPr>
          <p:cNvSpPr/>
          <p:nvPr/>
        </p:nvSpPr>
        <p:spPr>
          <a:xfrm>
            <a:off x="755576" y="4649782"/>
            <a:ext cx="72008" cy="363394"/>
          </a:xfrm>
          <a:prstGeom prst="downArrow">
            <a:avLst/>
          </a:prstGeom>
          <a:solidFill>
            <a:srgbClr val="002060"/>
          </a:solidFill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66B029A-EF98-6844-9562-000366B8D5D4}"/>
              </a:ext>
            </a:extLst>
          </p:cNvPr>
          <p:cNvSpPr/>
          <p:nvPr/>
        </p:nvSpPr>
        <p:spPr>
          <a:xfrm>
            <a:off x="3419872" y="4649782"/>
            <a:ext cx="72008" cy="363394"/>
          </a:xfrm>
          <a:prstGeom prst="downArrow">
            <a:avLst/>
          </a:prstGeom>
          <a:solidFill>
            <a:srgbClr val="002060"/>
          </a:solidFill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C4E298D0-4971-3D45-9CCA-56EEF3E1F0F0}"/>
              </a:ext>
            </a:extLst>
          </p:cNvPr>
          <p:cNvSpPr/>
          <p:nvPr/>
        </p:nvSpPr>
        <p:spPr>
          <a:xfrm>
            <a:off x="5796136" y="4649782"/>
            <a:ext cx="72008" cy="363394"/>
          </a:xfrm>
          <a:prstGeom prst="downArrow">
            <a:avLst/>
          </a:prstGeom>
          <a:solidFill>
            <a:srgbClr val="002060"/>
          </a:solidFill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BDC00E11-D54F-F445-9EE0-E5F48EC964F6}"/>
              </a:ext>
            </a:extLst>
          </p:cNvPr>
          <p:cNvSpPr/>
          <p:nvPr/>
        </p:nvSpPr>
        <p:spPr>
          <a:xfrm>
            <a:off x="8316416" y="4649782"/>
            <a:ext cx="72008" cy="363394"/>
          </a:xfrm>
          <a:prstGeom prst="downArrow">
            <a:avLst/>
          </a:prstGeom>
          <a:solidFill>
            <a:srgbClr val="002060"/>
          </a:solidFill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D92B37-210E-9244-936C-39E4D1900685}"/>
              </a:ext>
            </a:extLst>
          </p:cNvPr>
          <p:cNvSpPr/>
          <p:nvPr/>
        </p:nvSpPr>
        <p:spPr>
          <a:xfrm>
            <a:off x="72008" y="3501008"/>
            <a:ext cx="1547664" cy="901050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5FEEDD8-47B6-4D49-B99F-F882DCEDCA55}"/>
              </a:ext>
            </a:extLst>
          </p:cNvPr>
          <p:cNvSpPr/>
          <p:nvPr/>
        </p:nvSpPr>
        <p:spPr>
          <a:xfrm>
            <a:off x="2592288" y="3507826"/>
            <a:ext cx="1547664" cy="9010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A8026-6340-5549-8E08-BADFD4694983}"/>
              </a:ext>
            </a:extLst>
          </p:cNvPr>
          <p:cNvSpPr/>
          <p:nvPr/>
        </p:nvSpPr>
        <p:spPr>
          <a:xfrm>
            <a:off x="5040393" y="3532895"/>
            <a:ext cx="1547664" cy="90105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DF704E7-AE91-4B4C-8C8E-FB88F2A827FE}"/>
              </a:ext>
            </a:extLst>
          </p:cNvPr>
          <p:cNvSpPr/>
          <p:nvPr/>
        </p:nvSpPr>
        <p:spPr>
          <a:xfrm>
            <a:off x="7492336" y="3498448"/>
            <a:ext cx="1547664" cy="90105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E4658F-D9B8-334D-84D6-A08239BB0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9A088-A968-E644-A54D-A1FCD8E7808E}"/>
              </a:ext>
            </a:extLst>
          </p:cNvPr>
          <p:cNvSpPr/>
          <p:nvPr/>
        </p:nvSpPr>
        <p:spPr>
          <a:xfrm>
            <a:off x="539552" y="141277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ZA" sz="20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FE6501-7258-5B47-BA63-80A28CD41303}"/>
              </a:ext>
            </a:extLst>
          </p:cNvPr>
          <p:cNvSpPr txBox="1">
            <a:spLocks noChangeArrowheads="1"/>
          </p:cNvSpPr>
          <p:nvPr/>
        </p:nvSpPr>
        <p:spPr>
          <a:xfrm>
            <a:off x="199564" y="0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dirty="0">
                <a:solidFill>
                  <a:srgbClr val="C00000"/>
                </a:solidFill>
              </a:rPr>
              <a:t>SARS-CoV-2 </a:t>
            </a:r>
            <a:r>
              <a:rPr lang="pt-PT" sz="3200" dirty="0" err="1">
                <a:solidFill>
                  <a:srgbClr val="C00000"/>
                </a:solidFill>
              </a:rPr>
              <a:t>Reference</a:t>
            </a:r>
            <a:r>
              <a:rPr lang="pt-PT" sz="3200" dirty="0">
                <a:solidFill>
                  <a:srgbClr val="C00000"/>
                </a:solidFill>
              </a:rPr>
              <a:t> </a:t>
            </a:r>
            <a:r>
              <a:rPr lang="pt-PT" sz="3200" dirty="0" err="1">
                <a:solidFill>
                  <a:srgbClr val="C00000"/>
                </a:solidFill>
              </a:rPr>
              <a:t>Sequence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7C3012-498D-0F4B-80EB-91C41EA5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61CBA-7636-F045-811F-9D3D3066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E79831-C005-344C-8A54-2D9E07DF9516}"/>
              </a:ext>
            </a:extLst>
          </p:cNvPr>
          <p:cNvSpPr/>
          <p:nvPr/>
        </p:nvSpPr>
        <p:spPr>
          <a:xfrm>
            <a:off x="108094" y="3043867"/>
            <a:ext cx="3245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U" sz="1400" dirty="0">
                <a:hlinkClick r:id="rId4"/>
              </a:rPr>
              <a:t>https://www.ncbi.nlm.nih.gov/sars-cov-2/</a:t>
            </a:r>
            <a:endParaRPr lang="en-M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77373-9847-9D41-B707-ADC271ADD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642"/>
            <a:ext cx="3671934" cy="1616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EA6E6-EDB8-C044-B15E-6A198F222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55" y="1646824"/>
            <a:ext cx="5682245" cy="45705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6B3AB-3715-6849-A48C-CBFE55E3372A}"/>
              </a:ext>
            </a:extLst>
          </p:cNvPr>
          <p:cNvSpPr/>
          <p:nvPr/>
        </p:nvSpPr>
        <p:spPr>
          <a:xfrm>
            <a:off x="2453268" y="4549698"/>
            <a:ext cx="1041940" cy="312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FD86D7-62A4-8A47-8594-1141D8D7C8E4}"/>
              </a:ext>
            </a:extLst>
          </p:cNvPr>
          <p:cNvSpPr/>
          <p:nvPr/>
        </p:nvSpPr>
        <p:spPr>
          <a:xfrm>
            <a:off x="7417862" y="1634959"/>
            <a:ext cx="900948" cy="312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8CD61F-4F9E-324A-9870-9AD176C0E4AE}"/>
              </a:ext>
            </a:extLst>
          </p:cNvPr>
          <p:cNvSpPr/>
          <p:nvPr/>
        </p:nvSpPr>
        <p:spPr>
          <a:xfrm>
            <a:off x="3461755" y="2219325"/>
            <a:ext cx="418869" cy="222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8267F-1CE1-D140-907C-953FE5D1EAA8}"/>
              </a:ext>
            </a:extLst>
          </p:cNvPr>
          <p:cNvSpPr/>
          <p:nvPr/>
        </p:nvSpPr>
        <p:spPr>
          <a:xfrm>
            <a:off x="5219931" y="2617080"/>
            <a:ext cx="890937" cy="204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194260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E917A2-F236-5344-952F-3C39CFA3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0" y="3385748"/>
            <a:ext cx="3080105" cy="15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57E51-174A-9948-8202-00D3362B3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5945"/>
            <a:ext cx="9144000" cy="1802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E7872-7886-E741-8E26-C776E0F14BCE}"/>
              </a:ext>
            </a:extLst>
          </p:cNvPr>
          <p:cNvSpPr txBox="1"/>
          <p:nvPr/>
        </p:nvSpPr>
        <p:spPr>
          <a:xfrm>
            <a:off x="3499353" y="3670012"/>
            <a:ext cx="556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dirty="0"/>
              <a:t>Alignment viewer which allows you to visualize your sequences against one another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1083604-4966-6A41-A636-0EFFA548D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84" y="1864429"/>
            <a:ext cx="1316656" cy="2857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5FECE9-40A7-9347-AF33-B86A767F3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1169609"/>
            <a:ext cx="647073" cy="64707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06801EC-B851-6640-9054-690B32492690}"/>
              </a:ext>
            </a:extLst>
          </p:cNvPr>
          <p:cNvSpPr/>
          <p:nvPr/>
        </p:nvSpPr>
        <p:spPr>
          <a:xfrm>
            <a:off x="1936056" y="1272534"/>
            <a:ext cx="704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Online program which performs alignment to the reference, clade assignment, reports mutation, and performs sequence quality checks</a:t>
            </a:r>
            <a:endParaRPr lang="en-GB" b="0" i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A5D51-6677-2349-BF60-1C6D7DC7F9B4}"/>
              </a:ext>
            </a:extLst>
          </p:cNvPr>
          <p:cNvSpPr txBox="1"/>
          <p:nvPr/>
        </p:nvSpPr>
        <p:spPr>
          <a:xfrm>
            <a:off x="0" y="1055463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4000" b="1" dirty="0">
                <a:solidFill>
                  <a:schemeClr val="accent2"/>
                </a:solidFill>
              </a:rPr>
              <a:t>1.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513F0-3050-C641-AE3D-00B7503080DF}"/>
              </a:ext>
            </a:extLst>
          </p:cNvPr>
          <p:cNvSpPr txBox="1"/>
          <p:nvPr/>
        </p:nvSpPr>
        <p:spPr>
          <a:xfrm>
            <a:off x="5556" y="3256089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4000" b="1" dirty="0">
                <a:solidFill>
                  <a:schemeClr val="accent2"/>
                </a:solidFill>
              </a:rPr>
              <a:t>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D00EDD-AF00-DD4A-9ED9-3483F15AA7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0"/>
          <a:stretch/>
        </p:blipFill>
        <p:spPr>
          <a:xfrm>
            <a:off x="1848973" y="1958282"/>
            <a:ext cx="7214839" cy="15820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BC3280-35DE-2649-8F74-940616E3D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287949"/>
            <a:ext cx="5943600" cy="4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2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A5D51-6677-2349-BF60-1C6D7DC7F9B4}"/>
              </a:ext>
            </a:extLst>
          </p:cNvPr>
          <p:cNvSpPr txBox="1"/>
          <p:nvPr/>
        </p:nvSpPr>
        <p:spPr>
          <a:xfrm>
            <a:off x="0" y="1055463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4000" b="1" dirty="0">
                <a:solidFill>
                  <a:schemeClr val="accent2"/>
                </a:solidFill>
              </a:rPr>
              <a:t>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D00EDD-AF00-DD4A-9ED9-3483F15AA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6" y="4141958"/>
            <a:ext cx="8622507" cy="24061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14BA07-10FA-A74F-B32A-6C744DF2EF91}"/>
              </a:ext>
            </a:extLst>
          </p:cNvPr>
          <p:cNvCxnSpPr>
            <a:cxnSpLocks/>
          </p:cNvCxnSpPr>
          <p:nvPr/>
        </p:nvCxnSpPr>
        <p:spPr>
          <a:xfrm flipH="1" flipV="1">
            <a:off x="2642841" y="4141958"/>
            <a:ext cx="1" cy="55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FA2B16A-DE57-4847-A101-ACB0C23F714B}"/>
              </a:ext>
            </a:extLst>
          </p:cNvPr>
          <p:cNvSpPr/>
          <p:nvPr/>
        </p:nvSpPr>
        <p:spPr>
          <a:xfrm>
            <a:off x="2516458" y="4713402"/>
            <a:ext cx="345687" cy="31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21C55A-032F-2249-9613-266D00B6C5D8}"/>
              </a:ext>
            </a:extLst>
          </p:cNvPr>
          <p:cNvSpPr txBox="1"/>
          <p:nvPr/>
        </p:nvSpPr>
        <p:spPr>
          <a:xfrm>
            <a:off x="580608" y="1244507"/>
            <a:ext cx="833220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b="1" dirty="0"/>
              <a:t>Quality control </a:t>
            </a:r>
            <a:r>
              <a:rPr lang="en-MU" sz="1200" b="1"/>
              <a:t>check:</a:t>
            </a:r>
            <a:endParaRPr lang="en-MU" sz="1200" b="1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Missing data (N): </a:t>
            </a:r>
            <a:r>
              <a:rPr lang="en-GB" sz="1200" dirty="0"/>
              <a:t>&gt;3000 Ns: flagged as bad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Mixed sites (M): </a:t>
            </a:r>
            <a:r>
              <a:rPr lang="en-GB" sz="1200" dirty="0"/>
              <a:t>Too many ambiguous nucleotides (non-ACTGN - R, Y, etc): contamination (or superinfection)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Private mutations (P): </a:t>
            </a:r>
            <a:r>
              <a:rPr lang="en-GB" sz="1200" dirty="0"/>
              <a:t>Too many mutations relative to the reference (Threshold changes over time)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Mutation clusters (C): </a:t>
            </a:r>
            <a:r>
              <a:rPr lang="en-GB" sz="1200" dirty="0"/>
              <a:t>Clusters of 6 or more mutations within 100-nucleotide window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Stop codons (S): </a:t>
            </a:r>
            <a:r>
              <a:rPr lang="en-GB" sz="1200" dirty="0"/>
              <a:t>Replicating viruses can not have premature stop codons in essential genes, excluding known stop codons for functional viruses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Frame shifts (F): </a:t>
            </a:r>
            <a:r>
              <a:rPr lang="en-GB" sz="1200" dirty="0"/>
              <a:t>Frame shifting insertions or deletions distorts translation (Note: clade 21H has a frame shift towards the end of ORF3a that results in a premature stop)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GB" sz="1200" b="1" dirty="0"/>
              <a:t>Interpretation: </a:t>
            </a:r>
            <a:r>
              <a:rPr lang="en-GB" sz="1200" dirty="0"/>
              <a:t>Does not mean sequences are problematic, but issues need closer examination. </a:t>
            </a:r>
          </a:p>
          <a:p>
            <a:endParaRPr lang="en-MU" sz="1200" dirty="0"/>
          </a:p>
        </p:txBody>
      </p:sp>
    </p:spTree>
    <p:extLst>
      <p:ext uri="{BB962C8B-B14F-4D97-AF65-F5344CB8AC3E}">
        <p14:creationId xmlns:p14="http://schemas.microsoft.com/office/powerpoint/2010/main" val="140332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1083604-4966-6A41-A636-0EFFA548D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26" y="1305624"/>
            <a:ext cx="1316656" cy="2857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5FECE9-40A7-9347-AF33-B86A767F3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169609"/>
            <a:ext cx="647073" cy="647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A5D51-6677-2349-BF60-1C6D7DC7F9B4}"/>
              </a:ext>
            </a:extLst>
          </p:cNvPr>
          <p:cNvSpPr txBox="1"/>
          <p:nvPr/>
        </p:nvSpPr>
        <p:spPr>
          <a:xfrm>
            <a:off x="0" y="1055463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4000" b="1" dirty="0">
                <a:solidFill>
                  <a:schemeClr val="accent2"/>
                </a:solidFill>
              </a:rPr>
              <a:t>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D00EDD-AF00-DD4A-9ED9-3483F15AA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6" y="4141958"/>
            <a:ext cx="8622507" cy="240614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BDF9EE-3BAA-9440-A87D-F4BD4E03BABA}"/>
              </a:ext>
            </a:extLst>
          </p:cNvPr>
          <p:cNvSpPr/>
          <p:nvPr/>
        </p:nvSpPr>
        <p:spPr>
          <a:xfrm>
            <a:off x="8285355" y="4401400"/>
            <a:ext cx="345687" cy="31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601A90-4FE2-F44F-9586-D1BC7472BC70}"/>
              </a:ext>
            </a:extLst>
          </p:cNvPr>
          <p:cNvSpPr/>
          <p:nvPr/>
        </p:nvSpPr>
        <p:spPr>
          <a:xfrm>
            <a:off x="3166536" y="4736258"/>
            <a:ext cx="502209" cy="31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51547A-2B2E-C34D-9674-BE0A9B8B839D}"/>
              </a:ext>
            </a:extLst>
          </p:cNvPr>
          <p:cNvSpPr/>
          <p:nvPr/>
        </p:nvSpPr>
        <p:spPr>
          <a:xfrm>
            <a:off x="3867743" y="4713402"/>
            <a:ext cx="345687" cy="31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212D43-D5E1-B648-A33A-BA860B9EC3CA}"/>
              </a:ext>
            </a:extLst>
          </p:cNvPr>
          <p:cNvSpPr/>
          <p:nvPr/>
        </p:nvSpPr>
        <p:spPr>
          <a:xfrm>
            <a:off x="6281857" y="4701682"/>
            <a:ext cx="2800391" cy="200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FB2BF7-D04B-C74D-A0E4-755AEB1DEC98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2259095" y="4053631"/>
            <a:ext cx="1176926" cy="457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E0AB3C-F9AC-854D-B107-FCBE4ABC01A6}"/>
              </a:ext>
            </a:extLst>
          </p:cNvPr>
          <p:cNvCxnSpPr>
            <a:cxnSpLocks/>
          </p:cNvCxnSpPr>
          <p:nvPr/>
        </p:nvCxnSpPr>
        <p:spPr>
          <a:xfrm flipV="1">
            <a:off x="4023796" y="3902927"/>
            <a:ext cx="643253" cy="810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BB0C0A-95FB-7F4F-B182-639F28DD149D}"/>
              </a:ext>
            </a:extLst>
          </p:cNvPr>
          <p:cNvCxnSpPr>
            <a:cxnSpLocks/>
          </p:cNvCxnSpPr>
          <p:nvPr/>
        </p:nvCxnSpPr>
        <p:spPr>
          <a:xfrm flipH="1" flipV="1">
            <a:off x="6139296" y="2821259"/>
            <a:ext cx="811719" cy="1883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7DDCCB-96C2-9948-9C6C-BA00CBCA3D00}"/>
              </a:ext>
            </a:extLst>
          </p:cNvPr>
          <p:cNvCxnSpPr>
            <a:cxnSpLocks/>
          </p:cNvCxnSpPr>
          <p:nvPr/>
        </p:nvCxnSpPr>
        <p:spPr>
          <a:xfrm flipH="1" flipV="1">
            <a:off x="8431794" y="3158880"/>
            <a:ext cx="25821" cy="1224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21C55A-032F-2249-9613-266D00B6C5D8}"/>
              </a:ext>
            </a:extLst>
          </p:cNvPr>
          <p:cNvSpPr txBox="1"/>
          <p:nvPr/>
        </p:nvSpPr>
        <p:spPr>
          <a:xfrm>
            <a:off x="282862" y="2006917"/>
            <a:ext cx="3952465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/>
              <a:t>Clade assignment: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Lightweight approach which assigns sequences to clades by placing sequences on a phylogenetic tree annotated with clade definitions by quickly comparing mutations to an existing reference tree.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Not the most accurate phylogenetic placement but gives quick and good results!</a:t>
            </a:r>
            <a:endParaRPr lang="en-M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B8254-AFF0-8841-BED6-93C3764A46C0}"/>
              </a:ext>
            </a:extLst>
          </p:cNvPr>
          <p:cNvSpPr txBox="1"/>
          <p:nvPr/>
        </p:nvSpPr>
        <p:spPr>
          <a:xfrm>
            <a:off x="4257285" y="3190706"/>
            <a:ext cx="1935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400" b="1" dirty="0"/>
              <a:t>Number of nucleotide mutations against the 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07963-7776-0C4B-9A1A-829F10FA2217}"/>
              </a:ext>
            </a:extLst>
          </p:cNvPr>
          <p:cNvSpPr txBox="1"/>
          <p:nvPr/>
        </p:nvSpPr>
        <p:spPr>
          <a:xfrm>
            <a:off x="5046498" y="1919552"/>
            <a:ext cx="2635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b="1" dirty="0"/>
              <a:t>Genome viewer</a:t>
            </a:r>
          </a:p>
          <a:p>
            <a:r>
              <a:rPr lang="en-MU" sz="1200" dirty="0"/>
              <a:t>Showing coverage of whole genome or specific genes on the genome and location of mutations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B9043E-208A-F64A-96FB-3BF490900761}"/>
              </a:ext>
            </a:extLst>
          </p:cNvPr>
          <p:cNvSpPr txBox="1"/>
          <p:nvPr/>
        </p:nvSpPr>
        <p:spPr>
          <a:xfrm>
            <a:off x="7489714" y="2825974"/>
            <a:ext cx="1935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</a:t>
            </a:r>
            <a:r>
              <a:rPr lang="en-MU" sz="1400" b="1"/>
              <a:t>ownload </a:t>
            </a:r>
            <a:r>
              <a:rPr lang="en-MU" sz="1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671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1083604-4966-6A41-A636-0EFFA548D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21" y="1428166"/>
            <a:ext cx="1614999" cy="35051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5FECE9-40A7-9347-AF33-B86A767F3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81" y="1195109"/>
            <a:ext cx="793694" cy="793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4C3E6C-C4A1-6B49-B30C-6511412DE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2076229"/>
            <a:ext cx="8384603" cy="44461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B2D5B1-334E-D946-8354-B8A4027FC1D4}"/>
              </a:ext>
            </a:extLst>
          </p:cNvPr>
          <p:cNvSpPr/>
          <p:nvPr/>
        </p:nvSpPr>
        <p:spPr>
          <a:xfrm>
            <a:off x="8046726" y="2334409"/>
            <a:ext cx="332096" cy="280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D4EB-57D8-7D49-9684-0473435F58C7}"/>
              </a:ext>
            </a:extLst>
          </p:cNvPr>
          <p:cNvSpPr/>
          <p:nvPr/>
        </p:nvSpPr>
        <p:spPr>
          <a:xfrm>
            <a:off x="2179693" y="3955163"/>
            <a:ext cx="4545650" cy="58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05804-ADF0-5149-8BD6-FD710F748B76}"/>
              </a:ext>
            </a:extLst>
          </p:cNvPr>
          <p:cNvSpPr/>
          <p:nvPr/>
        </p:nvSpPr>
        <p:spPr>
          <a:xfrm>
            <a:off x="2171410" y="5007978"/>
            <a:ext cx="4545650" cy="58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1ABCA-5C8C-7C45-BF1E-EF709AD0EB3F}"/>
              </a:ext>
            </a:extLst>
          </p:cNvPr>
          <p:cNvSpPr txBox="1"/>
          <p:nvPr/>
        </p:nvSpPr>
        <p:spPr>
          <a:xfrm>
            <a:off x="5387725" y="1347341"/>
            <a:ext cx="2585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400" dirty="0"/>
              <a:t>Fasta file of sequences that have been aligned to the reference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81EA1-39B2-A34D-AF7D-CF1448F5D063}"/>
              </a:ext>
            </a:extLst>
          </p:cNvPr>
          <p:cNvCxnSpPr>
            <a:cxnSpLocks/>
          </p:cNvCxnSpPr>
          <p:nvPr/>
        </p:nvCxnSpPr>
        <p:spPr>
          <a:xfrm>
            <a:off x="5765824" y="1863619"/>
            <a:ext cx="0" cy="3144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C73B56-BE04-344C-8F03-CB4128AA501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72572" y="1863619"/>
            <a:ext cx="0" cy="2091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FF5E1B-C096-9641-8BB4-480FFE46BDF2}"/>
              </a:ext>
            </a:extLst>
          </p:cNvPr>
          <p:cNvSpPr txBox="1"/>
          <p:nvPr/>
        </p:nvSpPr>
        <p:spPr>
          <a:xfrm>
            <a:off x="2942838" y="1124955"/>
            <a:ext cx="2059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400" dirty="0"/>
              <a:t>Tabulated results with clade assignment, quality checks, mutations, etc</a:t>
            </a:r>
          </a:p>
        </p:txBody>
      </p:sp>
    </p:spTree>
    <p:extLst>
      <p:ext uri="{BB962C8B-B14F-4D97-AF65-F5344CB8AC3E}">
        <p14:creationId xmlns:p14="http://schemas.microsoft.com/office/powerpoint/2010/main" val="361374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33CE9D-F2EC-1B44-A832-4F09E310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1147"/>
            <a:ext cx="9144000" cy="1993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FF7B0-5434-784B-9F18-3A56E935D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573"/>
            <a:ext cx="9144000" cy="1506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EF931A-2DAC-6844-BA59-90EEA2736FF6}"/>
              </a:ext>
            </a:extLst>
          </p:cNvPr>
          <p:cNvSpPr txBox="1">
            <a:spLocks noChangeArrowheads="1"/>
          </p:cNvSpPr>
          <p:nvPr/>
        </p:nvSpPr>
        <p:spPr>
          <a:xfrm>
            <a:off x="171095" y="-25968"/>
            <a:ext cx="821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766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pt-PT" sz="3200" b="1" dirty="0" err="1">
                <a:solidFill>
                  <a:srgbClr val="C00000"/>
                </a:solidFill>
              </a:rPr>
              <a:t>Understanding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your</a:t>
            </a:r>
            <a:r>
              <a:rPr lang="pt-PT" sz="3200" b="1" dirty="0">
                <a:solidFill>
                  <a:srgbClr val="C00000"/>
                </a:solidFill>
              </a:rPr>
              <a:t> </a:t>
            </a:r>
            <a:r>
              <a:rPr lang="pt-PT" sz="3200" b="1" dirty="0" err="1">
                <a:solidFill>
                  <a:srgbClr val="C00000"/>
                </a:solidFill>
              </a:rPr>
              <a:t>sequence</a:t>
            </a:r>
            <a:r>
              <a:rPr lang="pt-PT" sz="3200" b="1" dirty="0">
                <a:solidFill>
                  <a:srgbClr val="C00000"/>
                </a:solidFill>
              </a:rPr>
              <a:t> data</a:t>
            </a:r>
            <a:endParaRPr lang="en-US" sz="3200" b="1" dirty="0">
              <a:solidFill>
                <a:srgbClr val="C00000"/>
              </a:solidFill>
              <a:latin typeface="Trebuchet MS"/>
              <a:ea typeface="ＭＳ Ｐゴシック" pitchFamily="-83" charset="-128"/>
              <a:cs typeface="Trebuchet MS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387A22-17B5-CE44-9B2B-B9BBFE980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" y="101686"/>
            <a:ext cx="906030" cy="9060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1083604-4966-6A41-A636-0EFFA548D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32" y="1338205"/>
            <a:ext cx="1316656" cy="2857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5FECE9-40A7-9347-AF33-B86A767F3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7" y="1180340"/>
            <a:ext cx="647073" cy="6470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7D4EB-57D8-7D49-9684-0473435F58C7}"/>
              </a:ext>
            </a:extLst>
          </p:cNvPr>
          <p:cNvSpPr/>
          <p:nvPr/>
        </p:nvSpPr>
        <p:spPr>
          <a:xfrm>
            <a:off x="0" y="2015893"/>
            <a:ext cx="9144000" cy="224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05804-ADF0-5149-8BD6-FD710F748B76}"/>
              </a:ext>
            </a:extLst>
          </p:cNvPr>
          <p:cNvSpPr/>
          <p:nvPr/>
        </p:nvSpPr>
        <p:spPr>
          <a:xfrm>
            <a:off x="-3966" y="4177149"/>
            <a:ext cx="9144000" cy="224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71131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omicsAfrica_NanoporeStellenbosch" id="{791ED3B7-8350-124B-8553-9DB82C25C1C7}" vid="{F96B80E8-1143-8A44-80B3-BD2473BC71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2513</TotalTime>
  <Words>983</Words>
  <Application>Microsoft Macintosh PowerPoint</Application>
  <PresentationFormat>On-screen Show (4:3)</PresentationFormat>
  <Paragraphs>153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Trebuchet MS</vt:lpstr>
      <vt:lpstr>Wingdings</vt:lpstr>
      <vt:lpstr>Office Theme</vt:lpstr>
      <vt:lpstr>Bioinformatics of SARS-CoV-2 – Quality Control (QC) of sequences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Bioinformatics Analysis –  Getting Started</dc:title>
  <dc:creator>Houriiyah Tegally (219098683)</dc:creator>
  <cp:lastModifiedBy>Emmanuel San (218056611)</cp:lastModifiedBy>
  <cp:revision>25</cp:revision>
  <dcterms:created xsi:type="dcterms:W3CDTF">2021-11-02T05:50:55Z</dcterms:created>
  <dcterms:modified xsi:type="dcterms:W3CDTF">2021-11-06T13:16:36Z</dcterms:modified>
</cp:coreProperties>
</file>